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>
      <p:cViewPr varScale="1">
        <p:scale>
          <a:sx n="84" d="100"/>
          <a:sy n="84" d="100"/>
        </p:scale>
        <p:origin x="30" y="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2022/7/29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2022/7/29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2022/7/29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2022/7/29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2022/7/29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2022/7/29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2022/7/29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2022/7/29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2022/7/29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2022/7/29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2022/7/29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2022/7/29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6858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0287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3716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49981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ctrTitle"/>
          </p:nvPr>
        </p:nvSpPr>
        <p:spPr>
          <a:xfrm>
            <a:off x="1657350" y="485921"/>
            <a:ext cx="5866978" cy="1430911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kumimoji="0" lang="ja-JP" altLang="en-US" sz="3000" b="1">
                <a:latin typeface="+mj-ea"/>
              </a:rPr>
              <a:t>日本性差医学・医療学会学術集会</a:t>
            </a:r>
            <a:br>
              <a:rPr kumimoji="0" lang="en-US" altLang="ja-JP" sz="3000" b="1" dirty="0">
                <a:latin typeface="+mj-ea"/>
              </a:rPr>
            </a:br>
            <a:r>
              <a:rPr kumimoji="0" lang="ja-JP" altLang="en-US" sz="3000" b="1" dirty="0">
                <a:latin typeface="+mj-ea"/>
              </a:rPr>
              <a:t>ＣＯ Ｉ</a:t>
            </a:r>
            <a:r>
              <a:rPr kumimoji="0" lang="ja-JP" altLang="en-US" sz="2400" b="1" dirty="0">
                <a:latin typeface="+mj-ea"/>
              </a:rPr>
              <a:t>（利益相反） </a:t>
            </a:r>
            <a:r>
              <a:rPr kumimoji="0" lang="ja-JP" altLang="en-US" sz="3000" b="1" dirty="0">
                <a:latin typeface="+mj-ea"/>
              </a:rPr>
              <a:t>開示</a:t>
            </a:r>
            <a:br>
              <a:rPr kumimoji="0" lang="en-US" altLang="ja-JP" sz="3000" b="1" i="1" dirty="0">
                <a:latin typeface="+mj-ea"/>
              </a:rPr>
            </a:br>
            <a:r>
              <a:rPr kumimoji="0" lang="ja-JP" altLang="en-US" sz="2700" b="1" dirty="0">
                <a:latin typeface="+mj-ea"/>
              </a:rPr>
              <a:t>筆頭発表者名：　○○　○○</a:t>
            </a:r>
            <a:endParaRPr lang="ja-JP" altLang="en-US" sz="2700" dirty="0">
              <a:latin typeface="+mj-ea"/>
            </a:endParaRPr>
          </a:p>
        </p:txBody>
      </p:sp>
      <p:sp>
        <p:nvSpPr>
          <p:cNvPr id="14338" name="サブタイトル 2"/>
          <p:cNvSpPr>
            <a:spLocks noGrp="1"/>
          </p:cNvSpPr>
          <p:nvPr>
            <p:ph type="subTitle" idx="1"/>
          </p:nvPr>
        </p:nvSpPr>
        <p:spPr>
          <a:xfrm>
            <a:off x="197514" y="2026042"/>
            <a:ext cx="8748972" cy="3960441"/>
          </a:xfrm>
          <a:ln w="12700">
            <a:solidFill>
              <a:schemeClr val="tx1"/>
            </a:solidFill>
          </a:ln>
        </p:spPr>
        <p:txBody>
          <a:bodyPr anchor="ctr"/>
          <a:lstStyle/>
          <a:p>
            <a:pPr algn="l" eaLnBrk="1" hangingPunct="1"/>
            <a:r>
              <a:rPr kumimoji="0" lang="ja-JP" altLang="en-US" sz="1800" b="1" dirty="0">
                <a:solidFill>
                  <a:schemeClr val="tx1"/>
                </a:solidFill>
                <a:latin typeface="ＭＳ Ｐゴシック" charset="-128"/>
              </a:rPr>
              <a:t>演題発表に関連し、発表者全員を対象とした開示すべき</a:t>
            </a:r>
            <a:r>
              <a:rPr kumimoji="0" lang="en-US" altLang="ja-JP" sz="1800" b="1" dirty="0">
                <a:solidFill>
                  <a:schemeClr val="tx1"/>
                </a:solidFill>
                <a:latin typeface="ＭＳ Ｐゴシック" charset="-128"/>
              </a:rPr>
              <a:t>CO I </a:t>
            </a:r>
            <a:r>
              <a:rPr kumimoji="0" lang="ja-JP" altLang="en-US" sz="1800" b="1" dirty="0">
                <a:solidFill>
                  <a:schemeClr val="tx1"/>
                </a:solidFill>
                <a:latin typeface="ＭＳ Ｐゴシック" charset="-128"/>
              </a:rPr>
              <a:t>関係にある企業などとして、</a:t>
            </a:r>
            <a:endParaRPr kumimoji="0" lang="en-US" altLang="ja-JP" sz="1800" b="1" dirty="0">
              <a:solidFill>
                <a:schemeClr val="tx1"/>
              </a:solidFill>
              <a:latin typeface="ＭＳ Ｐゴシック" charset="-128"/>
            </a:endParaRPr>
          </a:p>
          <a:p>
            <a:pPr algn="l" eaLnBrk="1" hangingPunct="1"/>
            <a:r>
              <a:rPr kumimoji="0" lang="ja-JP" altLang="en-US" sz="2100" b="1" dirty="0">
                <a:solidFill>
                  <a:schemeClr val="tx1"/>
                </a:solidFill>
                <a:latin typeface="Arial" charset="0"/>
              </a:rPr>
              <a:t>　</a:t>
            </a:r>
            <a:r>
              <a:rPr kumimoji="0" lang="ja-JP" altLang="en-US" sz="1725" b="1" dirty="0">
                <a:solidFill>
                  <a:schemeClr val="tx1"/>
                </a:solidFill>
                <a:latin typeface="Arial" charset="0"/>
              </a:rPr>
              <a:t>  ① 顧問：　　　　　　　　　　　　</a:t>
            </a:r>
            <a:r>
              <a:rPr kumimoji="0" lang="en-US" altLang="ja-JP" sz="1725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1725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1725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/>
            <a:r>
              <a:rPr kumimoji="0" lang="ja-JP" altLang="en-US" sz="1725" b="1" dirty="0">
                <a:solidFill>
                  <a:schemeClr val="tx1"/>
                </a:solidFill>
                <a:latin typeface="Arial" charset="0"/>
              </a:rPr>
              <a:t>　　② 株保有・利益：　　　　　　　</a:t>
            </a:r>
            <a:r>
              <a:rPr kumimoji="0" lang="en-US" altLang="ja-JP" sz="1725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1725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1725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/>
            <a:r>
              <a:rPr kumimoji="0" lang="ja-JP" altLang="en-US" sz="1725" b="1" dirty="0">
                <a:solidFill>
                  <a:schemeClr val="tx1"/>
                </a:solidFill>
                <a:latin typeface="Arial" charset="0"/>
              </a:rPr>
              <a:t>　　③ 特許使用料：　　　　　　　　</a:t>
            </a:r>
            <a:r>
              <a:rPr kumimoji="0" lang="en-US" altLang="ja-JP" sz="1725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1725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1725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/>
            <a:r>
              <a:rPr kumimoji="0" lang="ja-JP" altLang="en-US" sz="1725" b="1" dirty="0">
                <a:solidFill>
                  <a:schemeClr val="tx1"/>
                </a:solidFill>
                <a:latin typeface="Arial" charset="0"/>
              </a:rPr>
              <a:t>　　④ 講演料：　　　　　　　　　　　</a:t>
            </a:r>
            <a:r>
              <a:rPr kumimoji="0" lang="en-US" altLang="ja-JP" sz="1725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1725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1725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/>
            <a:r>
              <a:rPr kumimoji="0" lang="ja-JP" altLang="en-US" sz="1725" b="1" dirty="0">
                <a:solidFill>
                  <a:schemeClr val="tx1"/>
                </a:solidFill>
                <a:latin typeface="Arial" charset="0"/>
              </a:rPr>
              <a:t>　　⑤ 原稿料：　　　　　　　　　　　</a:t>
            </a:r>
            <a:r>
              <a:rPr kumimoji="0" lang="en-US" altLang="ja-JP" sz="1725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1725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1725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/>
            <a:r>
              <a:rPr kumimoji="0" lang="ja-JP" altLang="en-US" sz="1725" b="1" dirty="0">
                <a:solidFill>
                  <a:schemeClr val="tx1"/>
                </a:solidFill>
                <a:latin typeface="Arial" charset="0"/>
              </a:rPr>
              <a:t>　　⑥ 受託研究・共同研究費：　　</a:t>
            </a:r>
            <a:r>
              <a:rPr kumimoji="0" lang="en-US" altLang="ja-JP" sz="1725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1725" b="1" dirty="0">
                <a:solidFill>
                  <a:schemeClr val="tx1"/>
                </a:solidFill>
                <a:latin typeface="Arial" charset="0"/>
              </a:rPr>
              <a:t>企業名○○</a:t>
            </a:r>
            <a:endParaRPr kumimoji="0" lang="en-US" altLang="ja-JP" sz="1725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/>
            <a:r>
              <a:rPr kumimoji="0" lang="ja-JP" altLang="en-US" sz="1725" b="1" dirty="0">
                <a:solidFill>
                  <a:schemeClr val="tx1"/>
                </a:solidFill>
                <a:latin typeface="Arial" charset="0"/>
              </a:rPr>
              <a:t>　　⑦ 奨学寄付金：　 　　　　　　</a:t>
            </a:r>
            <a:r>
              <a:rPr kumimoji="0" lang="en-US" altLang="ja-JP" sz="1725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1725" b="1" dirty="0">
                <a:solidFill>
                  <a:schemeClr val="tx1"/>
                </a:solidFill>
                <a:latin typeface="Arial" charset="0"/>
              </a:rPr>
              <a:t>企業名○○</a:t>
            </a:r>
            <a:endParaRPr kumimoji="0" lang="en-US" altLang="ja-JP" sz="1725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/>
            <a:r>
              <a:rPr kumimoji="0" lang="ja-JP" altLang="en-US" sz="1725" b="1" dirty="0">
                <a:solidFill>
                  <a:schemeClr val="tx1"/>
                </a:solidFill>
                <a:latin typeface="Arial" charset="0"/>
              </a:rPr>
              <a:t>　　⑧ 寄付講座所属：　　　　　　</a:t>
            </a:r>
            <a:r>
              <a:rPr kumimoji="0" lang="en-US" altLang="ja-JP" sz="1725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1725" b="1" dirty="0">
                <a:solidFill>
                  <a:schemeClr val="tx1"/>
                </a:solidFill>
                <a:latin typeface="Arial" charset="0"/>
              </a:rPr>
              <a:t>あり（企業名○○）</a:t>
            </a:r>
            <a:endParaRPr kumimoji="0" lang="en-US" altLang="ja-JP" sz="1725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/>
            <a:r>
              <a:rPr kumimoji="0" lang="ja-JP" altLang="en-US" sz="1725" b="1" dirty="0">
                <a:solidFill>
                  <a:schemeClr val="tx1"/>
                </a:solidFill>
                <a:latin typeface="Arial" charset="0"/>
              </a:rPr>
              <a:t>　　⑨ 試薬・機器・役務等の供与</a:t>
            </a:r>
            <a:r>
              <a:rPr kumimoji="0" lang="en-US" altLang="ja-JP" sz="1725" b="1" dirty="0">
                <a:solidFill>
                  <a:schemeClr val="tx1"/>
                </a:solidFill>
                <a:latin typeface="Arial" charset="0"/>
              </a:rPr>
              <a:t>:       </a:t>
            </a:r>
            <a:r>
              <a:rPr kumimoji="0" lang="ja-JP" altLang="en-US" sz="1725" b="1" dirty="0">
                <a:solidFill>
                  <a:schemeClr val="tx1"/>
                </a:solidFill>
                <a:latin typeface="Arial" charset="0"/>
              </a:rPr>
              <a:t>あり（企業名○○）</a:t>
            </a:r>
            <a:endParaRPr kumimoji="0" lang="en-US" altLang="ja-JP" sz="1725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/>
            <a:r>
              <a:rPr kumimoji="0" lang="ja-JP" altLang="en-US" sz="1725" b="1" dirty="0">
                <a:solidFill>
                  <a:schemeClr val="tx1"/>
                </a:solidFill>
                <a:latin typeface="Arial" charset="0"/>
              </a:rPr>
              <a:t>　　⑩ 特別な便益の提供：　　　　</a:t>
            </a:r>
            <a:r>
              <a:rPr kumimoji="0" lang="en-US" altLang="ja-JP" sz="1725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1725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1725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39" name="テキスト ボックス 3"/>
          <p:cNvSpPr txBox="1">
            <a:spLocks noChangeArrowheads="1"/>
          </p:cNvSpPr>
          <p:nvPr/>
        </p:nvSpPr>
        <p:spPr bwMode="auto">
          <a:xfrm>
            <a:off x="107758" y="58783"/>
            <a:ext cx="9036496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ja-JP" altLang="en-US" sz="1650" b="1" dirty="0">
                <a:solidFill>
                  <a:schemeClr val="bg1">
                    <a:lumMod val="50000"/>
                  </a:schemeClr>
                </a:solidFill>
                <a:latin typeface="ＭＳ Ｐゴシック" charset="-128"/>
              </a:rPr>
              <a:t>様式１－</a:t>
            </a:r>
            <a:r>
              <a:rPr kumimoji="0" lang="en-US" altLang="ja-JP" sz="1650" b="1" dirty="0">
                <a:solidFill>
                  <a:schemeClr val="bg1">
                    <a:lumMod val="50000"/>
                  </a:schemeClr>
                </a:solidFill>
                <a:latin typeface="ＭＳ Ｐゴシック" charset="-128"/>
              </a:rPr>
              <a:t>B</a:t>
            </a:r>
            <a:r>
              <a:rPr kumimoji="0" lang="ja-JP" altLang="en-US" sz="1650" b="1">
                <a:solidFill>
                  <a:schemeClr val="bg1">
                    <a:lumMod val="50000"/>
                  </a:schemeClr>
                </a:solidFill>
                <a:latin typeface="ＭＳ Ｐゴシック" charset="-128"/>
              </a:rPr>
              <a:t>　学術集会口頭</a:t>
            </a:r>
            <a:r>
              <a:rPr kumimoji="0" lang="ja-JP" altLang="en-US" sz="1650" b="1" dirty="0">
                <a:solidFill>
                  <a:schemeClr val="bg1">
                    <a:lumMod val="50000"/>
                  </a:schemeClr>
                </a:solidFill>
                <a:latin typeface="ＭＳ Ｐゴシック" charset="-128"/>
              </a:rPr>
              <a:t>発表時、申告す</a:t>
            </a:r>
            <a:r>
              <a:rPr kumimoji="0" lang="ja-JP" altLang="en-US" sz="1650" b="1">
                <a:solidFill>
                  <a:schemeClr val="bg1">
                    <a:lumMod val="50000"/>
                  </a:schemeClr>
                </a:solidFill>
                <a:latin typeface="ＭＳ Ｐゴシック" charset="-128"/>
              </a:rPr>
              <a:t>べきＣＯＩがある場合（この行は消して、ご使用ください）</a:t>
            </a:r>
            <a:endParaRPr lang="ja-JP" altLang="en-US" sz="1650" dirty="0">
              <a:solidFill>
                <a:schemeClr val="bg1">
                  <a:lumMod val="50000"/>
                </a:schemeClr>
              </a:solidFill>
              <a:latin typeface="ＭＳ Ｐゴシック" charset="-128"/>
            </a:endParaRP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6444208" y="6220701"/>
            <a:ext cx="39964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日本性差医学・医療学会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F6D6CB9-903E-6559-1B73-F3A49CAE4D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8978" y="6095693"/>
            <a:ext cx="635230" cy="6193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259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日本性差医学・医療学会学術集会 ＣＯ Ｉ（利益相反） 開示 筆頭発表者名：　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日本臨床検査医学会 ＣＯ Ｉ 開示 筆頭発表者名：　○○　○○</dc:title>
  <dc:creator>Naotake Satoh</dc:creator>
  <cp:lastModifiedBy>DBF</cp:lastModifiedBy>
  <cp:revision>22</cp:revision>
  <dcterms:created xsi:type="dcterms:W3CDTF">2012-08-22T19:13:55Z</dcterms:created>
  <dcterms:modified xsi:type="dcterms:W3CDTF">2022-07-29T06:31:19Z</dcterms:modified>
</cp:coreProperties>
</file>